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sldIdLst>
    <p:sldId id="2014" r:id="rId5"/>
    <p:sldId id="263" r:id="rId6"/>
    <p:sldId id="307" r:id="rId7"/>
    <p:sldId id="308" r:id="rId8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4EA2"/>
    <a:srgbClr val="B7E3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DBC8A0-3983-445A-BD99-E4447359E82D}" v="1" dt="2022-11-11T17:12:46.9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/>
    <p:restoredTop sz="94694"/>
  </p:normalViewPr>
  <p:slideViewPr>
    <p:cSldViewPr snapToGrid="0" snapToObjects="1">
      <p:cViewPr varScale="1">
        <p:scale>
          <a:sx n="62" d="100"/>
          <a:sy n="62" d="100"/>
        </p:scale>
        <p:origin x="828" y="56"/>
      </p:cViewPr>
      <p:guideLst>
        <p:guide orient="horz" pos="2160"/>
        <p:guide pos="3840"/>
        <p:guide pos="7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84514-8FB1-4FE6-8340-6CB81C40FFBD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BFC8D-071B-4F37-AFCC-B2896F575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92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15559-8D0C-49DC-975E-B765ABDAD6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073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>
            <a:extLst>
              <a:ext uri="{FF2B5EF4-FFF2-40B4-BE49-F238E27FC236}">
                <a16:creationId xmlns:a16="http://schemas.microsoft.com/office/drawing/2014/main" id="{998F7ADD-F00A-8549-44E7-BCD3A87344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B0D0443D-09B4-A3EC-742B-732D1994A6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8616" y="717992"/>
            <a:ext cx="3574474" cy="1787237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325BD6D8-1B40-7D1A-AD54-7BBB42B769C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66472" y="-1520729"/>
            <a:ext cx="14944436" cy="7660737"/>
          </a:xfrm>
          <a:prstGeom prst="rect">
            <a:avLst/>
          </a:prstGeom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4D1F49A-D406-FF10-D588-6151C6AFC01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032164" y="3578427"/>
            <a:ext cx="4320253" cy="36209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7E3E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B3CC137-BD76-A2B0-36AC-86380EF06B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8831" y="3970014"/>
            <a:ext cx="10515600" cy="641621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rgbClr val="B7E3E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Session title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2C336-67CB-094A-B4BF-5FF695B05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241A9-3DFC-0B4A-935D-9781A8EB079C}" type="datetimeFigureOut">
              <a:rPr lang="en-BE" smtClean="0"/>
              <a:t>11/11/2022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89E72-67B1-5C46-9877-824640622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4FE93-1E73-134F-9B01-47C684ED0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9CFC-0D79-7F43-950D-6C01D06069C3}" type="slidenum">
              <a:rPr lang="en-BE" smtClean="0"/>
              <a:t>‹#›</a:t>
            </a:fld>
            <a:endParaRPr lang="en-BE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ECA0D5E-B924-2865-7D21-EB2235FD3DF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53497" y="5352739"/>
            <a:ext cx="7778750" cy="988137"/>
          </a:xfrm>
        </p:spPr>
        <p:txBody>
          <a:bodyPr>
            <a:normAutofit/>
          </a:bodyPr>
          <a:lstStyle>
            <a:lvl1pPr marL="0" indent="0">
              <a:lnSpc>
                <a:spcPts val="2100"/>
              </a:lnSpc>
              <a:buNone/>
              <a:defRPr sz="1600">
                <a:solidFill>
                  <a:srgbClr val="B7E3E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Organiser(s)</a:t>
            </a:r>
          </a:p>
          <a:p>
            <a:pPr lvl="0"/>
            <a:r>
              <a:rPr lang="en-GB" dirty="0"/>
              <a:t>Co-organiser(s)</a:t>
            </a:r>
          </a:p>
        </p:txBody>
      </p:sp>
    </p:spTree>
    <p:extLst>
      <p:ext uri="{BB962C8B-B14F-4D97-AF65-F5344CB8AC3E}">
        <p14:creationId xmlns:p14="http://schemas.microsoft.com/office/powerpoint/2010/main" val="1424315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1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4C127-A127-8045-857A-2E0F919A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AB145C-1230-114C-A37F-7F68048EA0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B2BE02-23C5-2B45-A78A-0358DC50C7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5FA2E7-4788-ED40-8D67-8F4DB73CA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241A9-3DFC-0B4A-935D-9781A8EB079C}" type="datetimeFigureOut">
              <a:rPr lang="en-BE" smtClean="0"/>
              <a:t>11/11/2022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A70D72-532A-F946-A9B1-4C286D6E7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CA5119-620B-6543-9E5B-B7A974A74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9CFC-0D79-7F43-950D-6C01D06069C3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13589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CD53E-6E66-C34D-89D7-51BF9CDFD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27E456-22CA-1D44-9E8A-0995AC8A6B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E203C-E5A2-E64D-8844-B6C2724D8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241A9-3DFC-0B4A-935D-9781A8EB079C}" type="datetimeFigureOut">
              <a:rPr lang="en-BE" smtClean="0"/>
              <a:t>11/11/2022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98BF1-F16E-3E48-8AB5-B6B3D62E4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8EE3E-1EAB-FD45-AA83-0C9966A18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9CFC-0D79-7F43-950D-6C01D06069C3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213917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B52BB5-8BB3-9648-92AE-B7B4F4B3C8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97C3C7-E76E-074F-BCE1-202C81D72E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0CED2-50F7-AD47-9C9C-B15DB96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241A9-3DFC-0B4A-935D-9781A8EB079C}" type="datetimeFigureOut">
              <a:rPr lang="en-BE" smtClean="0"/>
              <a:t>11/11/2022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1130B-8652-B64A-B5E8-6F910813C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07DC5-F15E-7D4E-9A13-2245CABEF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9CFC-0D79-7F43-950D-6C01D06069C3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71116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7">
            <a:extLst>
              <a:ext uri="{FF2B5EF4-FFF2-40B4-BE49-F238E27FC236}">
                <a16:creationId xmlns:a16="http://schemas.microsoft.com/office/drawing/2014/main" id="{4822A38B-41FA-DF13-87A8-5DCBB9FFC0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431" y="0"/>
            <a:ext cx="12200858" cy="6857999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E5697DA1-9040-4879-3A0F-C6DDA610B1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86366" y="-1610317"/>
            <a:ext cx="15644368" cy="8019533"/>
          </a:xfrm>
          <a:prstGeom prst="rect">
            <a:avLst/>
          </a:prstGeom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5064C614-DB85-61E8-7DED-32EB843CAC2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8616" y="737870"/>
            <a:ext cx="3676408" cy="1846834"/>
          </a:xfrm>
          <a:prstGeom prst="rect">
            <a:avLst/>
          </a:prstGeom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4D1F49A-D406-FF10-D588-6151C6AFC01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032164" y="3578427"/>
            <a:ext cx="4320253" cy="36209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B3CC137-BD76-A2B0-36AC-86380EF06B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8831" y="3970014"/>
            <a:ext cx="10515600" cy="641621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Session title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2C336-67CB-094A-B4BF-5FF695B05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241A9-3DFC-0B4A-935D-9781A8EB079C}" type="datetimeFigureOut">
              <a:rPr lang="en-BE" smtClean="0"/>
              <a:t>11/11/2022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89E72-67B1-5C46-9877-824640622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4FE93-1E73-134F-9B01-47C684ED0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9CFC-0D79-7F43-950D-6C01D06069C3}" type="slidenum">
              <a:rPr lang="en-BE" smtClean="0"/>
              <a:t>‹#›</a:t>
            </a:fld>
            <a:endParaRPr lang="en-BE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ECA0D5E-B924-2865-7D21-EB2235FD3DF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53497" y="5352739"/>
            <a:ext cx="7778750" cy="988137"/>
          </a:xfrm>
        </p:spPr>
        <p:txBody>
          <a:bodyPr>
            <a:normAutofit/>
          </a:bodyPr>
          <a:lstStyle>
            <a:lvl1pPr marL="0" indent="0">
              <a:lnSpc>
                <a:spcPts val="2100"/>
              </a:lnSpc>
              <a:buNone/>
              <a:defRPr sz="1600">
                <a:solidFill>
                  <a:srgbClr val="034EA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Organiser(s)</a:t>
            </a:r>
          </a:p>
          <a:p>
            <a:pPr lvl="0"/>
            <a:r>
              <a:rPr lang="en-GB" dirty="0"/>
              <a:t>Co-organiser(s)</a:t>
            </a:r>
          </a:p>
        </p:txBody>
      </p:sp>
    </p:spTree>
    <p:extLst>
      <p:ext uri="{BB962C8B-B14F-4D97-AF65-F5344CB8AC3E}">
        <p14:creationId xmlns:p14="http://schemas.microsoft.com/office/powerpoint/2010/main" val="145395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>
            <a:extLst>
              <a:ext uri="{FF2B5EF4-FFF2-40B4-BE49-F238E27FC236}">
                <a16:creationId xmlns:a16="http://schemas.microsoft.com/office/drawing/2014/main" id="{6229E8F1-058E-E358-6FAA-33A179B8F5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3020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E634FB3A-C401-FB7A-9691-29617D2298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812" y="5840748"/>
            <a:ext cx="3063748" cy="745236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1FCC80D4-700C-3725-CD39-71EB271EAF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24391" y="5597236"/>
            <a:ext cx="4584606" cy="3891584"/>
          </a:xfrm>
          <a:prstGeom prst="rect">
            <a:avLst/>
          </a:prstGeom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EC6DF2DE-C9FF-00D2-824C-C48CDFA9415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458769" y="-1834333"/>
            <a:ext cx="7435910" cy="32159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ED6D0F-23C0-1745-9C76-8C93E97E2C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406" y="227477"/>
            <a:ext cx="10515600" cy="913831"/>
          </a:xfrm>
        </p:spPr>
        <p:txBody>
          <a:bodyPr anchor="t">
            <a:normAutofit/>
          </a:bodyPr>
          <a:lstStyle>
            <a:lvl1pPr>
              <a:defRPr sz="400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1CD5B-3727-154B-9214-6EA39B7C1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406" y="1299348"/>
            <a:ext cx="10515600" cy="4351338"/>
          </a:xfrm>
        </p:spPr>
        <p:txBody>
          <a:bodyPr/>
          <a:lstStyle>
            <a:lvl1pPr>
              <a:defRPr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4E11CB-1373-A541-9E6D-8984B5B90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241A9-3DFC-0B4A-935D-9781A8EB079C}" type="datetimeFigureOut">
              <a:rPr lang="en-BE" smtClean="0"/>
              <a:t>11/11/2022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18219-2450-C54B-9D31-2801EE558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09EFA-BCA1-4748-B132-8512B2410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9CFC-0D79-7F43-950D-6C01D06069C3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55079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10" userDrawn="1">
          <p15:clr>
            <a:srgbClr val="FBAE40"/>
          </p15:clr>
        </p15:guide>
        <p15:guide id="4" pos="37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B7702-0846-434C-B7AB-C76438E95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BFCD0F-9A4C-BF4E-834C-5E6006268D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9142C-6BF7-FB45-9B12-ECFD77841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241A9-3DFC-0B4A-935D-9781A8EB079C}" type="datetimeFigureOut">
              <a:rPr lang="en-BE" smtClean="0"/>
              <a:t>11/11/2022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3A8B3-A81C-6241-8515-93E2FDB1F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1344F-DB0C-0144-BD10-B25B6FFF4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9CFC-0D79-7F43-950D-6C01D06069C3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74752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0F2E5-4F7C-B84D-A510-71DBC2B34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0DAFE-6CD3-C04E-A13C-0B838FB05B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20608B-AD8F-084C-B4E2-668F4A3B8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CCF4B9-5EF8-104B-A909-120628684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241A9-3DFC-0B4A-935D-9781A8EB079C}" type="datetimeFigureOut">
              <a:rPr lang="en-BE" smtClean="0"/>
              <a:t>11/11/2022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AFE4D7-8E18-7342-B05E-7D473C047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51D364-3AA2-B04E-9D1C-6BCD315AB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9CFC-0D79-7F43-950D-6C01D06069C3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06713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68A27-D637-D44C-B9A0-BB2DCB2C5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E852F-6EE0-0F41-8083-5F1274253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689F4-2DA7-074B-AFDD-921F5348F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F502B9-9B25-6048-B77F-1E10DECC0F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F56891-19ED-604C-8CFE-0EB7922E5E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F8BE3D-632A-AF41-A012-EC69403DA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241A9-3DFC-0B4A-935D-9781A8EB079C}" type="datetimeFigureOut">
              <a:rPr lang="en-BE" smtClean="0"/>
              <a:t>11/11/2022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DFC27E-A66F-1A41-BF09-20ACFE267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3C26DC-68FA-964C-A792-40D25B7FE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9CFC-0D79-7F43-950D-6C01D06069C3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29078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60324-D027-3B47-BA53-A76A624E9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DC6893-ABAD-584C-A7C4-F70EFBF6D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241A9-3DFC-0B4A-935D-9781A8EB079C}" type="datetimeFigureOut">
              <a:rPr lang="en-BE" smtClean="0"/>
              <a:t>11/11/2022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32141A-CAEC-C244-B4DE-9CF9EBE7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216551-8235-AF4A-A866-76CB897D5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9CFC-0D79-7F43-950D-6C01D06069C3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98803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358079-809E-5A4C-B572-0F1C00F13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241A9-3DFC-0B4A-935D-9781A8EB079C}" type="datetimeFigureOut">
              <a:rPr lang="en-BE" smtClean="0"/>
              <a:t>11/11/2022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99291E-6695-EF47-BA1E-6997663BA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91FE2F-F153-1148-A272-2F99D56AB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9CFC-0D79-7F43-950D-6C01D06069C3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91834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CCA16-1AD8-DC45-9550-2BACC60AC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528CC-55CB-5E49-B575-77AB30156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DADCC1-3390-484B-8195-E284949689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CD1BA3-36E7-1F4A-AA56-229F9442B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241A9-3DFC-0B4A-935D-9781A8EB079C}" type="datetimeFigureOut">
              <a:rPr lang="en-BE" smtClean="0"/>
              <a:t>11/11/2022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C5E11B-B985-EE47-932B-186CEE16A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4BD77A-0C17-E744-845F-594B8635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9CFC-0D79-7F43-950D-6C01D06069C3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4594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983CD9-AD7F-E34E-9259-052E17E30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1C95F-3ECE-FD44-A35D-992777E93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43DEB-86D9-8945-BECB-27268A324A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241A9-3DFC-0B4A-935D-9781A8EB079C}" type="datetimeFigureOut">
              <a:rPr lang="en-BE" smtClean="0"/>
              <a:t>11/11/2022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67EFA-6ACF-E247-B558-5BA7FA242D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4CD71-7EBE-E548-BC58-E26B63D84A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E9CFC-0D79-7F43-950D-6C01D06069C3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79663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11" Type="http://schemas.openxmlformats.org/officeDocument/2006/relationships/hyperlink" Target="mailto:hanna.plotnykova@un.org" TargetMode="External"/><Relationship Id="rId5" Type="http://schemas.openxmlformats.org/officeDocument/2006/relationships/image" Target="../media/image13.emf"/><Relationship Id="rId10" Type="http://schemas.openxmlformats.org/officeDocument/2006/relationships/hyperlink" Target="https://unece.org/environment-policy/water/areas-work-convention/water-and-adaptation-climate-change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hyperlink" Target="https://unece.org/sites/default/files/2022-04/Global_network_overview_pilot%20projects_progress_Apr2022_final_ENGL_update_0_1.pd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sv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sv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3" Type="http://schemas.openxmlformats.org/officeDocument/2006/relationships/image" Target="../media/image23.svg"/><Relationship Id="rId7" Type="http://schemas.openxmlformats.org/officeDocument/2006/relationships/image" Target="../media/image35.svg"/><Relationship Id="rId12" Type="http://schemas.openxmlformats.org/officeDocument/2006/relationships/image" Target="../media/image4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5" Type="http://schemas.openxmlformats.org/officeDocument/2006/relationships/image" Target="../media/image33.svg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Picture 547" descr="Map&#10;&#10;Description automatically generated">
            <a:extLst>
              <a:ext uri="{FF2B5EF4-FFF2-40B4-BE49-F238E27FC236}">
                <a16:creationId xmlns:a16="http://schemas.microsoft.com/office/drawing/2014/main" id="{A14EF340-F80F-4AF3-9C5B-AACC1D7172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587" y="2998787"/>
            <a:ext cx="6096000" cy="304132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4122BDD-DBED-47D4-919E-6EC940742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406" y="417201"/>
            <a:ext cx="5288669" cy="863885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Water Convention</a:t>
            </a:r>
            <a:endParaRPr lang="en-GB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C2A886-1A83-46EB-A134-61E9AB7D1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004" y="1158856"/>
            <a:ext cx="10946770" cy="5453649"/>
          </a:xfrm>
        </p:spPr>
        <p:txBody>
          <a:bodyPr>
            <a:normAutofit/>
          </a:bodyPr>
          <a:lstStyle/>
          <a:p>
            <a:r>
              <a:rPr lang="en-GB" sz="2333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Unique global legal and intergovernmental framework on transboundary cooperation </a:t>
            </a:r>
            <a:endParaRPr lang="en-GB" sz="2333" dirty="0">
              <a:solidFill>
                <a:srgbClr val="FF0000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r>
              <a:rPr lang="en-US" sz="2333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Task Force on Water and Climate since 2006</a:t>
            </a:r>
          </a:p>
          <a:p>
            <a:r>
              <a:rPr lang="en-US" sz="2333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Promoting water and climate in global processes</a:t>
            </a:r>
          </a:p>
          <a:p>
            <a:r>
              <a:rPr lang="en-US" sz="2333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Regular global workshops</a:t>
            </a:r>
          </a:p>
          <a:p>
            <a:r>
              <a:rPr lang="en-US" sz="2333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Guidance and publications on water and climate</a:t>
            </a:r>
          </a:p>
          <a:p>
            <a:endParaRPr lang="en-US" sz="2333" dirty="0"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endParaRPr lang="en-US" sz="2333" dirty="0"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42" name="Picture 541">
            <a:extLst>
              <a:ext uri="{FF2B5EF4-FFF2-40B4-BE49-F238E27FC236}">
                <a16:creationId xmlns:a16="http://schemas.microsoft.com/office/drawing/2014/main" id="{8C37709D-AEDE-4FFD-BCB9-7A4DB4827C4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78783" y="188862"/>
            <a:ext cx="1846192" cy="607166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5336EF1-0FF8-431A-BC44-84274D24AC80}"/>
              </a:ext>
            </a:extLst>
          </p:cNvPr>
          <p:cNvSpPr/>
          <p:nvPr/>
        </p:nvSpPr>
        <p:spPr>
          <a:xfrm>
            <a:off x="4264745" y="5730701"/>
            <a:ext cx="5484348" cy="451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333" dirty="0"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7E543CE-62E5-42FD-A109-9386D76E79A4}"/>
              </a:ext>
            </a:extLst>
          </p:cNvPr>
          <p:cNvGrpSpPr/>
          <p:nvPr/>
        </p:nvGrpSpPr>
        <p:grpSpPr>
          <a:xfrm>
            <a:off x="277383" y="3496954"/>
            <a:ext cx="5704714" cy="1564097"/>
            <a:chOff x="283037" y="2476348"/>
            <a:chExt cx="5704714" cy="1564097"/>
          </a:xfrm>
        </p:grpSpPr>
        <p:pic>
          <p:nvPicPr>
            <p:cNvPr id="545" name="Picture 544">
              <a:extLst>
                <a:ext uri="{FF2B5EF4-FFF2-40B4-BE49-F238E27FC236}">
                  <a16:creationId xmlns:a16="http://schemas.microsoft.com/office/drawing/2014/main" id="{B753AB76-050F-4575-BBB1-24584D147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91434" y="2476348"/>
              <a:ext cx="1094920" cy="1564097"/>
            </a:xfrm>
            <a:prstGeom prst="rect">
              <a:avLst/>
            </a:prstGeom>
          </p:spPr>
        </p:pic>
        <p:pic>
          <p:nvPicPr>
            <p:cNvPr id="546" name="Picture 545">
              <a:extLst>
                <a:ext uri="{FF2B5EF4-FFF2-40B4-BE49-F238E27FC236}">
                  <a16:creationId xmlns:a16="http://schemas.microsoft.com/office/drawing/2014/main" id="{41367A5E-C26F-4194-96B1-ADB934B55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37" y="2490893"/>
              <a:ext cx="1045335" cy="1480698"/>
            </a:xfrm>
            <a:prstGeom prst="rect">
              <a:avLst/>
            </a:prstGeom>
          </p:spPr>
        </p:pic>
        <p:pic>
          <p:nvPicPr>
            <p:cNvPr id="547" name="Picture 546">
              <a:extLst>
                <a:ext uri="{FF2B5EF4-FFF2-40B4-BE49-F238E27FC236}">
                  <a16:creationId xmlns:a16="http://schemas.microsoft.com/office/drawing/2014/main" id="{DCF7A073-7303-42F3-A9FC-4E61732A1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69493" y="2490893"/>
              <a:ext cx="1080820" cy="153500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E853584-006D-405C-A19E-E8F6866D1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27476" y="2476348"/>
              <a:ext cx="1190066" cy="1549553"/>
            </a:xfrm>
            <a:prstGeom prst="rect">
              <a:avLst/>
            </a:prstGeom>
          </p:spPr>
        </p:pic>
        <p:pic>
          <p:nvPicPr>
            <p:cNvPr id="11" name="Picture 10" descr="Handbook_Cover page icon">
              <a:extLst>
                <a:ext uri="{FF2B5EF4-FFF2-40B4-BE49-F238E27FC236}">
                  <a16:creationId xmlns:a16="http://schemas.microsoft.com/office/drawing/2014/main" id="{CE0D89D7-BC59-43A3-8BF1-4826877F0C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3032" y="2479736"/>
              <a:ext cx="1104719" cy="1560709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C8C33FA-EC70-4D20-A4EE-B1C79303515F}"/>
              </a:ext>
            </a:extLst>
          </p:cNvPr>
          <p:cNvSpPr txBox="1"/>
          <p:nvPr/>
        </p:nvSpPr>
        <p:spPr>
          <a:xfrm>
            <a:off x="3748669" y="6182043"/>
            <a:ext cx="908188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accent1"/>
                </a:solidFill>
                <a:hlinkClick r:id="rId10"/>
              </a:rPr>
              <a:t>https://unece.org/environment-policy/water/areas-work-convention/water-and-adaptation-climate-change</a:t>
            </a:r>
            <a:r>
              <a:rPr lang="en-US" sz="1500" dirty="0">
                <a:solidFill>
                  <a:schemeClr val="accent1"/>
                </a:solidFill>
              </a:rPr>
              <a:t> </a:t>
            </a:r>
          </a:p>
          <a:p>
            <a:r>
              <a:rPr lang="en-US" sz="1500" dirty="0">
                <a:solidFill>
                  <a:schemeClr val="accent1"/>
                </a:solidFill>
              </a:rPr>
              <a:t>Contact: </a:t>
            </a:r>
            <a:r>
              <a:rPr lang="en-US" sz="1500" dirty="0">
                <a:solidFill>
                  <a:schemeClr val="accent1"/>
                </a:solidFill>
                <a:hlinkClick r:id="rId11"/>
              </a:rPr>
              <a:t>hanna.plotnykova@un.org</a:t>
            </a:r>
            <a:r>
              <a:rPr lang="en-US" sz="1500" dirty="0">
                <a:solidFill>
                  <a:schemeClr val="accent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930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8B370A-5BD5-492B-B8DC-0DE9CAD78434}"/>
              </a:ext>
            </a:extLst>
          </p:cNvPr>
          <p:cNvSpPr txBox="1"/>
          <p:nvPr/>
        </p:nvSpPr>
        <p:spPr>
          <a:xfrm>
            <a:off x="233237" y="1220721"/>
            <a:ext cx="3629845" cy="1528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33" dirty="0">
                <a:solidFill>
                  <a:srgbClr val="034EA2"/>
                </a:solidFill>
                <a:latin typeface="Arimo" panose="020B0604020202020204" charset="0"/>
              </a:rPr>
              <a:t>Global network of basins working on climate change adaptation (18 basins)</a:t>
            </a: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DB050DD9-6D66-4BF6-ADAB-4FB16BD0A2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9140" y="1204612"/>
            <a:ext cx="6512859" cy="484093"/>
          </a:xfrm>
          <a:prstGeom prst="rect">
            <a:avLst/>
          </a:prstGeom>
        </p:spPr>
      </p:pic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1EE637D5-E3C6-472B-8DEB-D4E24633C4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3082" y="1625786"/>
            <a:ext cx="8328917" cy="43402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33AE0C-C6D1-43B1-B686-A3DE9C60CDE9}"/>
              </a:ext>
            </a:extLst>
          </p:cNvPr>
          <p:cNvSpPr txBox="1"/>
          <p:nvPr/>
        </p:nvSpPr>
        <p:spPr>
          <a:xfrm>
            <a:off x="3595276" y="6162628"/>
            <a:ext cx="93345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Recent progress report</a:t>
            </a: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https://unece.org/sites/default/files/2022-04/Global_network_overview_pilot projects_progress_Apr2022_final_ENGL_update_0_1.pdf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2" descr="Ð ÐµÐ·ÑÐ»ÑÑÐ°Ñ Ð¿Ð¾ÑÑÐºÑ Ð·Ð¾Ð±ÑÐ°Ð¶ÐµÐ½Ñ Ð·Ð° Ð·Ð°Ð¿Ð¸ÑÐ¾Ð¼ &quot;international network of basin organizations logo&quot;">
            <a:extLst>
              <a:ext uri="{FF2B5EF4-FFF2-40B4-BE49-F238E27FC236}">
                <a16:creationId xmlns:a16="http://schemas.microsoft.com/office/drawing/2014/main" id="{D15DE77C-9D4B-4296-A394-28071E2FB60F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3500" y="5052599"/>
            <a:ext cx="1257571" cy="914400"/>
          </a:xfrm>
          <a:prstGeom prst="rect">
            <a:avLst/>
          </a:prstGeom>
          <a:noFill/>
        </p:spPr>
      </p:pic>
      <p:pic>
        <p:nvPicPr>
          <p:cNvPr id="11" name="Picture 10" descr="page1image1812332976">
            <a:extLst>
              <a:ext uri="{FF2B5EF4-FFF2-40B4-BE49-F238E27FC236}">
                <a16:creationId xmlns:a16="http://schemas.microsoft.com/office/drawing/2014/main" id="{8182DD09-A2B0-4220-9E7A-5BB8EA7AC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4472" y="4578146"/>
            <a:ext cx="921727" cy="43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B6B794D-6ED8-4A48-BD49-36F4389F0F8F}"/>
              </a:ext>
            </a:extLst>
          </p:cNvPr>
          <p:cNvSpPr txBox="1"/>
          <p:nvPr/>
        </p:nvSpPr>
        <p:spPr>
          <a:xfrm>
            <a:off x="423583" y="4384698"/>
            <a:ext cx="27241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algn="l"/>
            <a:r>
              <a:rPr lang="en-US" altLang="en-US" b="1" dirty="0">
                <a:solidFill>
                  <a:schemeClr val="accent1"/>
                </a:solidFill>
                <a:latin typeface="Calibri Light" panose="020F0302020204030204"/>
              </a:rPr>
              <a:t>6th meeting of the Global network of basins working on climate change adaptation </a:t>
            </a:r>
            <a:r>
              <a:rPr lang="en-US" altLang="en-US" dirty="0">
                <a:solidFill>
                  <a:schemeClr val="accent1"/>
                </a:solidFill>
                <a:latin typeface="Calibri Light" panose="020F0302020204030204"/>
              </a:rPr>
              <a:t>(25 April 2022) </a:t>
            </a:r>
          </a:p>
        </p:txBody>
      </p:sp>
    </p:spTree>
    <p:extLst>
      <p:ext uri="{BB962C8B-B14F-4D97-AF65-F5344CB8AC3E}">
        <p14:creationId xmlns:p14="http://schemas.microsoft.com/office/powerpoint/2010/main" val="4175664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961F33F-4864-A5DE-7C72-6772997D1305}"/>
              </a:ext>
            </a:extLst>
          </p:cNvPr>
          <p:cNvGrpSpPr/>
          <p:nvPr/>
        </p:nvGrpSpPr>
        <p:grpSpPr>
          <a:xfrm>
            <a:off x="0" y="-1"/>
            <a:ext cx="12192000" cy="6858001"/>
            <a:chOff x="0" y="-1"/>
            <a:chExt cx="12192000" cy="685800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CEE60EAC-666D-CB94-C7D4-77F533B02C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5105"/>
            <a:stretch/>
          </p:blipFill>
          <p:spPr>
            <a:xfrm>
              <a:off x="0" y="-1"/>
              <a:ext cx="12192000" cy="6858001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78E4B12-31AC-F4F6-FB94-B468F07127A1}"/>
                </a:ext>
              </a:extLst>
            </p:cNvPr>
            <p:cNvSpPr/>
            <p:nvPr/>
          </p:nvSpPr>
          <p:spPr>
            <a:xfrm>
              <a:off x="286871" y="242047"/>
              <a:ext cx="11600329" cy="6347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D09AAEF-C730-854D-5D74-F5EC161E8532}"/>
              </a:ext>
            </a:extLst>
          </p:cNvPr>
          <p:cNvSpPr txBox="1"/>
          <p:nvPr/>
        </p:nvSpPr>
        <p:spPr>
          <a:xfrm>
            <a:off x="338653" y="356344"/>
            <a:ext cx="38926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1278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Since the early 2000s, the Water Convention has supported building resilience for </a:t>
            </a:r>
            <a:r>
              <a:rPr kumimoji="0" lang="en-GB" sz="2000" b="1" i="0" u="sng" strike="noStrike" kern="1200" cap="none" spc="0" normalizeH="0" baseline="0" noProof="0" dirty="0">
                <a:ln>
                  <a:noFill/>
                </a:ln>
                <a:solidFill>
                  <a:srgbClr val="31278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33 million people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1278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across 6 basins: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A7777938-8F9A-BA54-49B9-EEC3B80FD8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3148" y="5707710"/>
            <a:ext cx="1629111" cy="721082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C0A18D56-F9E2-F404-E0EC-B66E4057AEA0}"/>
              </a:ext>
            </a:extLst>
          </p:cNvPr>
          <p:cNvGrpSpPr/>
          <p:nvPr/>
        </p:nvGrpSpPr>
        <p:grpSpPr>
          <a:xfrm>
            <a:off x="470647" y="2442002"/>
            <a:ext cx="3484522" cy="2277267"/>
            <a:chOff x="4796828" y="333136"/>
            <a:chExt cx="3572731" cy="233491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1FE14C4-55D0-EAB5-EC65-B472F8E978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96828" y="719959"/>
              <a:ext cx="2916509" cy="1948092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D15978C-76F8-903E-ACBB-41F1EB20B9F6}"/>
                </a:ext>
              </a:extLst>
            </p:cNvPr>
            <p:cNvSpPr txBox="1"/>
            <p:nvPr/>
          </p:nvSpPr>
          <p:spPr>
            <a:xfrm>
              <a:off x="4796828" y="333136"/>
              <a:ext cx="35727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312783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Drin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182A833-D72E-BF5C-64F1-683E296487D3}"/>
              </a:ext>
            </a:extLst>
          </p:cNvPr>
          <p:cNvGrpSpPr/>
          <p:nvPr/>
        </p:nvGrpSpPr>
        <p:grpSpPr>
          <a:xfrm>
            <a:off x="7191708" y="369252"/>
            <a:ext cx="3519545" cy="2075657"/>
            <a:chOff x="254434" y="1982053"/>
            <a:chExt cx="3608641" cy="212820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D4F2252-73B3-66FF-7E92-C146644DDA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4434" y="2252245"/>
              <a:ext cx="3608641" cy="1858009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65A3637-459B-A21C-A82C-0751AAB83377}"/>
                </a:ext>
              </a:extLst>
            </p:cNvPr>
            <p:cNvSpPr txBox="1"/>
            <p:nvPr/>
          </p:nvSpPr>
          <p:spPr>
            <a:xfrm>
              <a:off x="338653" y="1982053"/>
              <a:ext cx="31082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312783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North Western Sahara Aquifer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D39DAF4-253B-8E7C-007B-C4282FE640DB}"/>
              </a:ext>
            </a:extLst>
          </p:cNvPr>
          <p:cNvGrpSpPr/>
          <p:nvPr/>
        </p:nvGrpSpPr>
        <p:grpSpPr>
          <a:xfrm>
            <a:off x="3283002" y="4709191"/>
            <a:ext cx="3654411" cy="1792465"/>
            <a:chOff x="5453056" y="4612020"/>
            <a:chExt cx="3746921" cy="183784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17E440C-0001-E2A1-6947-D366C5A1AD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53056" y="4682281"/>
              <a:ext cx="3746921" cy="176758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1058E15-90BC-B193-76C9-A6E6D541940D}"/>
                </a:ext>
              </a:extLst>
            </p:cNvPr>
            <p:cNvSpPr txBox="1"/>
            <p:nvPr/>
          </p:nvSpPr>
          <p:spPr>
            <a:xfrm>
              <a:off x="5604138" y="4612020"/>
              <a:ext cx="35727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312783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Neman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C5C02AA-1897-BABB-72A2-4E43A5AB123B}"/>
              </a:ext>
            </a:extLst>
          </p:cNvPr>
          <p:cNvGrpSpPr/>
          <p:nvPr/>
        </p:nvGrpSpPr>
        <p:grpSpPr>
          <a:xfrm>
            <a:off x="3438184" y="2416892"/>
            <a:ext cx="3487909" cy="2006378"/>
            <a:chOff x="8049239" y="2078913"/>
            <a:chExt cx="3576204" cy="205716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231D335-AE4C-956F-6D74-D6D73E4E8F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49239" y="2127713"/>
              <a:ext cx="3502059" cy="2008369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080E751-2C4A-5085-C875-0859D5868D6D}"/>
                </a:ext>
              </a:extLst>
            </p:cNvPr>
            <p:cNvSpPr txBox="1"/>
            <p:nvPr/>
          </p:nvSpPr>
          <p:spPr>
            <a:xfrm>
              <a:off x="8052712" y="2078913"/>
              <a:ext cx="35727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312783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Sava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D1E2335-62C4-AFD2-E81A-82ED9970E812}"/>
              </a:ext>
            </a:extLst>
          </p:cNvPr>
          <p:cNvGrpSpPr/>
          <p:nvPr/>
        </p:nvGrpSpPr>
        <p:grpSpPr>
          <a:xfrm>
            <a:off x="7272617" y="4444970"/>
            <a:ext cx="3484522" cy="2305050"/>
            <a:chOff x="8142303" y="4161463"/>
            <a:chExt cx="3572731" cy="236340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3C5F86F-52F9-9621-7E3B-B755D9BE86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95533" y="4161463"/>
              <a:ext cx="3513319" cy="236340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49050B1-3BC2-485A-6C90-513BEDA87F8A}"/>
                </a:ext>
              </a:extLst>
            </p:cNvPr>
            <p:cNvSpPr txBox="1"/>
            <p:nvPr/>
          </p:nvSpPr>
          <p:spPr>
            <a:xfrm>
              <a:off x="8142303" y="4432373"/>
              <a:ext cx="35727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312783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Dniester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EC65A8B-D20B-FAA5-D6D3-6FEBDD57C084}"/>
              </a:ext>
            </a:extLst>
          </p:cNvPr>
          <p:cNvGrpSpPr/>
          <p:nvPr/>
        </p:nvGrpSpPr>
        <p:grpSpPr>
          <a:xfrm>
            <a:off x="7191708" y="2409054"/>
            <a:ext cx="4529645" cy="2278410"/>
            <a:chOff x="286871" y="4195482"/>
            <a:chExt cx="4644311" cy="233608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7A07081-A369-318E-AF97-637B4E56EADC}"/>
                </a:ext>
              </a:extLst>
            </p:cNvPr>
            <p:cNvGrpSpPr/>
            <p:nvPr/>
          </p:nvGrpSpPr>
          <p:grpSpPr>
            <a:xfrm>
              <a:off x="286871" y="4195482"/>
              <a:ext cx="4644311" cy="2336087"/>
              <a:chOff x="286871" y="4195482"/>
              <a:chExt cx="4644311" cy="2336087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52F90BBA-C460-6332-0E33-6C6EF2FD514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38654" y="4308167"/>
                <a:ext cx="4592528" cy="2223402"/>
              </a:xfrm>
              <a:prstGeom prst="rect">
                <a:avLst/>
              </a:prstGeom>
            </p:spPr>
          </p:pic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7DC4166-19C1-F522-7089-92AE945B2B9D}"/>
                  </a:ext>
                </a:extLst>
              </p:cNvPr>
              <p:cNvSpPr/>
              <p:nvPr/>
            </p:nvSpPr>
            <p:spPr>
              <a:xfrm>
                <a:off x="286871" y="4195482"/>
                <a:ext cx="268941" cy="3944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3C12E75-D923-824E-A745-96AB2D1824D8}"/>
                </a:ext>
              </a:extLst>
            </p:cNvPr>
            <p:cNvSpPr txBox="1"/>
            <p:nvPr/>
          </p:nvSpPr>
          <p:spPr>
            <a:xfrm>
              <a:off x="338653" y="4251375"/>
              <a:ext cx="35727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312783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Chu-Talas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219B7F59-8935-01F7-BAFB-19C39B5E7656}"/>
              </a:ext>
            </a:extLst>
          </p:cNvPr>
          <p:cNvSpPr txBox="1"/>
          <p:nvPr/>
        </p:nvSpPr>
        <p:spPr>
          <a:xfrm>
            <a:off x="-1137650" y="369252"/>
            <a:ext cx="101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Option 1</a:t>
            </a:r>
          </a:p>
        </p:txBody>
      </p:sp>
    </p:spTree>
    <p:extLst>
      <p:ext uri="{BB962C8B-B14F-4D97-AF65-F5344CB8AC3E}">
        <p14:creationId xmlns:p14="http://schemas.microsoft.com/office/powerpoint/2010/main" val="592364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BE15E826-B6DA-9137-4BC5-7278A0A4D1CE}"/>
              </a:ext>
            </a:extLst>
          </p:cNvPr>
          <p:cNvGrpSpPr/>
          <p:nvPr/>
        </p:nvGrpSpPr>
        <p:grpSpPr>
          <a:xfrm>
            <a:off x="0" y="-1"/>
            <a:ext cx="12192000" cy="6858001"/>
            <a:chOff x="0" y="-1"/>
            <a:chExt cx="12192000" cy="6858001"/>
          </a:xfrm>
        </p:grpSpPr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F8A43086-FEA9-F875-669F-D540E42DAE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5105"/>
            <a:stretch/>
          </p:blipFill>
          <p:spPr>
            <a:xfrm>
              <a:off x="0" y="-1"/>
              <a:ext cx="12192000" cy="6858001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43E9E4D-19D4-C61C-5FDA-4186E461553E}"/>
                </a:ext>
              </a:extLst>
            </p:cNvPr>
            <p:cNvSpPr/>
            <p:nvPr/>
          </p:nvSpPr>
          <p:spPr>
            <a:xfrm>
              <a:off x="286871" y="242047"/>
              <a:ext cx="11600329" cy="6347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D09AAEF-C730-854D-5D74-F5EC161E8532}"/>
              </a:ext>
            </a:extLst>
          </p:cNvPr>
          <p:cNvSpPr txBox="1"/>
          <p:nvPr/>
        </p:nvSpPr>
        <p:spPr>
          <a:xfrm>
            <a:off x="338653" y="356344"/>
            <a:ext cx="38926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1278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Water Convention supports countries through the 5 stages of the Climate Change Adaption process: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938F9B9-A544-6478-F2A3-F3165FA739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2657" y="2860101"/>
            <a:ext cx="1058957" cy="74127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DCA11F8-B182-2F68-BA71-0EB0060EA4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78425" y="2816591"/>
            <a:ext cx="1270749" cy="84716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4BB8DD82-ADB5-F4C4-90BD-F87AA09706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94881" y="2701732"/>
            <a:ext cx="1217800" cy="1058957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5DD02608-8A29-9689-03D3-20075CD073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04474" y="2754680"/>
            <a:ext cx="847166" cy="1006009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3A47B0E9-836D-BDED-7D7D-E0718B94406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038341" y="1580470"/>
            <a:ext cx="981003" cy="1025593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DB79EC03-0F62-DA8A-7FD4-D9267CEE6A1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963054" y="2953877"/>
            <a:ext cx="1088253" cy="91413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8A2C4AD-D06B-F6C1-C4DA-6EA3C56C2295}"/>
              </a:ext>
            </a:extLst>
          </p:cNvPr>
          <p:cNvGrpSpPr/>
          <p:nvPr/>
        </p:nvGrpSpPr>
        <p:grpSpPr>
          <a:xfrm>
            <a:off x="3487282" y="4921624"/>
            <a:ext cx="2250141" cy="1438834"/>
            <a:chOff x="1286435" y="4921624"/>
            <a:chExt cx="2250141" cy="1438834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092B618E-5AD6-1B74-C271-11E4FDCEAF8F}"/>
                </a:ext>
              </a:extLst>
            </p:cNvPr>
            <p:cNvSpPr/>
            <p:nvPr/>
          </p:nvSpPr>
          <p:spPr>
            <a:xfrm>
              <a:off x="1286435" y="4921624"/>
              <a:ext cx="2250141" cy="1438834"/>
            </a:xfrm>
            <a:prstGeom prst="roundRect">
              <a:avLst/>
            </a:prstGeom>
            <a:gradFill>
              <a:gsLst>
                <a:gs pos="0">
                  <a:srgbClr val="1D71B8"/>
                </a:gs>
                <a:gs pos="100000">
                  <a:srgbClr val="47BEAA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0A85861-2C65-7D03-A88A-8DA0E755F18F}"/>
                </a:ext>
              </a:extLst>
            </p:cNvPr>
            <p:cNvSpPr txBox="1"/>
            <p:nvPr/>
          </p:nvSpPr>
          <p:spPr>
            <a:xfrm>
              <a:off x="1417543" y="5302687"/>
              <a:ext cx="20562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Climate Change resilience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AC69D7-FAF9-0CA5-502F-FEF022335D10}"/>
              </a:ext>
            </a:extLst>
          </p:cNvPr>
          <p:cNvGrpSpPr/>
          <p:nvPr/>
        </p:nvGrpSpPr>
        <p:grpSpPr>
          <a:xfrm>
            <a:off x="6469390" y="4915516"/>
            <a:ext cx="2206793" cy="1444942"/>
            <a:chOff x="6917628" y="4915516"/>
            <a:chExt cx="2206793" cy="144494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1637A0C-9C5F-7D66-6989-C65DCBA911BC}"/>
                </a:ext>
              </a:extLst>
            </p:cNvPr>
            <p:cNvSpPr/>
            <p:nvPr/>
          </p:nvSpPr>
          <p:spPr>
            <a:xfrm>
              <a:off x="6917628" y="4915516"/>
              <a:ext cx="2206793" cy="1444942"/>
            </a:xfrm>
            <a:prstGeom prst="roundRect">
              <a:avLst/>
            </a:prstGeom>
            <a:gradFill>
              <a:gsLst>
                <a:gs pos="0">
                  <a:srgbClr val="1D71B8"/>
                </a:gs>
                <a:gs pos="100000">
                  <a:srgbClr val="47BEAA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49162FE-B5CF-C698-EB6A-40EF0A9D3102}"/>
                </a:ext>
              </a:extLst>
            </p:cNvPr>
            <p:cNvSpPr txBox="1"/>
            <p:nvPr/>
          </p:nvSpPr>
          <p:spPr>
            <a:xfrm>
              <a:off x="7078755" y="5137651"/>
              <a:ext cx="1984566" cy="1041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Improved transboundary cooperation</a:t>
              </a:r>
            </a:p>
          </p:txBody>
        </p: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3F67F4D-7667-75A5-6BA3-964B67CF2FD4}"/>
              </a:ext>
            </a:extLst>
          </p:cNvPr>
          <p:cNvCxnSpPr>
            <a:cxnSpLocks/>
          </p:cNvCxnSpPr>
          <p:nvPr/>
        </p:nvCxnSpPr>
        <p:spPr>
          <a:xfrm>
            <a:off x="1842248" y="3227294"/>
            <a:ext cx="672352" cy="0"/>
          </a:xfrm>
          <a:prstGeom prst="line">
            <a:avLst/>
          </a:prstGeom>
          <a:ln w="38100">
            <a:solidFill>
              <a:srgbClr val="1D71B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1F72DF3-EAC9-649C-74C6-1CDB58983F57}"/>
              </a:ext>
            </a:extLst>
          </p:cNvPr>
          <p:cNvCxnSpPr>
            <a:cxnSpLocks/>
          </p:cNvCxnSpPr>
          <p:nvPr/>
        </p:nvCxnSpPr>
        <p:spPr>
          <a:xfrm>
            <a:off x="3922059" y="3227294"/>
            <a:ext cx="694765" cy="0"/>
          </a:xfrm>
          <a:prstGeom prst="line">
            <a:avLst/>
          </a:prstGeom>
          <a:ln w="38100">
            <a:solidFill>
              <a:srgbClr val="1D71B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C5B2F64-15FE-C238-539A-3024A85E147E}"/>
              </a:ext>
            </a:extLst>
          </p:cNvPr>
          <p:cNvCxnSpPr>
            <a:cxnSpLocks/>
          </p:cNvCxnSpPr>
          <p:nvPr/>
        </p:nvCxnSpPr>
        <p:spPr>
          <a:xfrm>
            <a:off x="7714129" y="3227294"/>
            <a:ext cx="590022" cy="0"/>
          </a:xfrm>
          <a:prstGeom prst="line">
            <a:avLst/>
          </a:prstGeom>
          <a:ln w="38100">
            <a:solidFill>
              <a:srgbClr val="1D71B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D9CCF17-D5B5-F441-1710-2AE1D6ACBEFB}"/>
              </a:ext>
            </a:extLst>
          </p:cNvPr>
          <p:cNvCxnSpPr>
            <a:cxnSpLocks/>
          </p:cNvCxnSpPr>
          <p:nvPr/>
        </p:nvCxnSpPr>
        <p:spPr>
          <a:xfrm>
            <a:off x="5997387" y="3227294"/>
            <a:ext cx="727263" cy="0"/>
          </a:xfrm>
          <a:prstGeom prst="line">
            <a:avLst/>
          </a:prstGeom>
          <a:ln w="38100">
            <a:solidFill>
              <a:srgbClr val="1D71B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2EC0674B-412A-DB58-0B7C-0EE3B79E6565}"/>
              </a:ext>
            </a:extLst>
          </p:cNvPr>
          <p:cNvGrpSpPr/>
          <p:nvPr/>
        </p:nvGrpSpPr>
        <p:grpSpPr>
          <a:xfrm>
            <a:off x="8281752" y="2047998"/>
            <a:ext cx="643923" cy="1537185"/>
            <a:chOff x="7092618" y="2102224"/>
            <a:chExt cx="643923" cy="1721223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26B8E0D-8A27-2B57-2D4E-8C5FFC6356DE}"/>
                </a:ext>
              </a:extLst>
            </p:cNvPr>
            <p:cNvCxnSpPr>
              <a:cxnSpLocks/>
            </p:cNvCxnSpPr>
            <p:nvPr/>
          </p:nvCxnSpPr>
          <p:spPr>
            <a:xfrm>
              <a:off x="7113494" y="2102224"/>
              <a:ext cx="623047" cy="0"/>
            </a:xfrm>
            <a:prstGeom prst="line">
              <a:avLst/>
            </a:prstGeom>
            <a:ln w="38100">
              <a:solidFill>
                <a:srgbClr val="1D71B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8EA408D-CC3C-BE49-E476-4D4F88452BE2}"/>
                </a:ext>
              </a:extLst>
            </p:cNvPr>
            <p:cNvCxnSpPr>
              <a:cxnSpLocks/>
            </p:cNvCxnSpPr>
            <p:nvPr/>
          </p:nvCxnSpPr>
          <p:spPr>
            <a:xfrm>
              <a:off x="7113494" y="3823447"/>
              <a:ext cx="623047" cy="0"/>
            </a:xfrm>
            <a:prstGeom prst="line">
              <a:avLst/>
            </a:prstGeom>
            <a:ln w="38100">
              <a:solidFill>
                <a:srgbClr val="1D71B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44407C9-710B-B413-7D03-272E2D36C9F1}"/>
                </a:ext>
              </a:extLst>
            </p:cNvPr>
            <p:cNvCxnSpPr/>
            <p:nvPr/>
          </p:nvCxnSpPr>
          <p:spPr>
            <a:xfrm>
              <a:off x="7092618" y="2102224"/>
              <a:ext cx="34740" cy="1721223"/>
            </a:xfrm>
            <a:prstGeom prst="line">
              <a:avLst/>
            </a:prstGeom>
            <a:ln w="38100">
              <a:solidFill>
                <a:srgbClr val="1D71B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397ECC1-466E-62C3-954D-FE302CBF651A}"/>
              </a:ext>
            </a:extLst>
          </p:cNvPr>
          <p:cNvSpPr txBox="1"/>
          <p:nvPr/>
        </p:nvSpPr>
        <p:spPr>
          <a:xfrm>
            <a:off x="651060" y="2310557"/>
            <a:ext cx="1134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1278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Dialogues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242FCBD-52E7-BE64-0F49-00B8B7F8A250}"/>
              </a:ext>
            </a:extLst>
          </p:cNvPr>
          <p:cNvSpPr txBox="1"/>
          <p:nvPr/>
        </p:nvSpPr>
        <p:spPr>
          <a:xfrm>
            <a:off x="2405989" y="2122091"/>
            <a:ext cx="1615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1278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Agreements / Treaties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3863B4A-052E-501A-753C-9E3CC71EB355}"/>
              </a:ext>
            </a:extLst>
          </p:cNvPr>
          <p:cNvSpPr txBox="1"/>
          <p:nvPr/>
        </p:nvSpPr>
        <p:spPr>
          <a:xfrm>
            <a:off x="4505101" y="1937425"/>
            <a:ext cx="1580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1278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Joint bodies working on Climate Change Adaptation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260D6D4-0ED3-228D-16D1-76DB2C99209B}"/>
              </a:ext>
            </a:extLst>
          </p:cNvPr>
          <p:cNvSpPr txBox="1"/>
          <p:nvPr/>
        </p:nvSpPr>
        <p:spPr>
          <a:xfrm>
            <a:off x="10041442" y="3000054"/>
            <a:ext cx="1709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1278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Integration of Climate Change into River Basin and Flood Risk Management Plans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3B028DE-06E7-4D9F-71F2-BA77975CC603}"/>
              </a:ext>
            </a:extLst>
          </p:cNvPr>
          <p:cNvSpPr txBox="1"/>
          <p:nvPr/>
        </p:nvSpPr>
        <p:spPr>
          <a:xfrm>
            <a:off x="10051307" y="1784094"/>
            <a:ext cx="1699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1278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Implementation of Adaptation Strategies and Plans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57C320B-2698-BFEB-B9AD-183B1C11551F}"/>
              </a:ext>
            </a:extLst>
          </p:cNvPr>
          <p:cNvSpPr txBox="1"/>
          <p:nvPr/>
        </p:nvSpPr>
        <p:spPr>
          <a:xfrm>
            <a:off x="6395160" y="1572846"/>
            <a:ext cx="1597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1278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Climate Impacts, Vulnerability Assessments, Adaptation Strategies and Plans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2EE6A073-A0AB-8584-A824-9C4A2BE6B808}"/>
              </a:ext>
            </a:extLst>
          </p:cNvPr>
          <p:cNvSpPr/>
          <p:nvPr/>
        </p:nvSpPr>
        <p:spPr>
          <a:xfrm rot="16200000">
            <a:off x="5570096" y="-286322"/>
            <a:ext cx="1051807" cy="9810513"/>
          </a:xfrm>
          <a:prstGeom prst="leftBrace">
            <a:avLst/>
          </a:prstGeom>
          <a:ln w="38100">
            <a:solidFill>
              <a:srgbClr val="47BE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Plus Sign 16">
            <a:extLst>
              <a:ext uri="{FF2B5EF4-FFF2-40B4-BE49-F238E27FC236}">
                <a16:creationId xmlns:a16="http://schemas.microsoft.com/office/drawing/2014/main" id="{DA117FA9-4152-3FFA-7F4A-DC26C42E6866}"/>
              </a:ext>
            </a:extLst>
          </p:cNvPr>
          <p:cNvSpPr/>
          <p:nvPr/>
        </p:nvSpPr>
        <p:spPr>
          <a:xfrm>
            <a:off x="5775752" y="5369859"/>
            <a:ext cx="645450" cy="640714"/>
          </a:xfrm>
          <a:prstGeom prst="mathPlus">
            <a:avLst>
              <a:gd name="adj1" fmla="val 5331"/>
            </a:avLst>
          </a:prstGeom>
          <a:solidFill>
            <a:srgbClr val="1D71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576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02F79B5BE87D40B73359BB004DC9B5" ma:contentTypeVersion="17" ma:contentTypeDescription="Create a new document." ma:contentTypeScope="" ma:versionID="df91b42384f9acd0dc9c7b2b0ca5a4fb">
  <xsd:schema xmlns:xsd="http://www.w3.org/2001/XMLSchema" xmlns:xs="http://www.w3.org/2001/XMLSchema" xmlns:p="http://schemas.microsoft.com/office/2006/metadata/properties" xmlns:ns2="99a2c2c3-fdcf-4e63-9c12-39b3de610a76" xmlns:ns3="a20aa909-956d-4941-9e8e-d4bf2c5fe97e" xmlns:ns4="985ec44e-1bab-4c0b-9df0-6ba128686fc9" targetNamespace="http://schemas.microsoft.com/office/2006/metadata/properties" ma:root="true" ma:fieldsID="5bdeaf74bd075ed71d0bb4235c38229e" ns2:_="" ns3:_="" ns4:_="">
    <xsd:import namespace="99a2c2c3-fdcf-4e63-9c12-39b3de610a76"/>
    <xsd:import namespace="a20aa909-956d-4941-9e8e-d4bf2c5fe97e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Dateandtime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a2c2c3-fdcf-4e63-9c12-39b3de610a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Dateandtime" ma:index="20" nillable="true" ma:displayName="Date and time" ma:format="DateOnly" ma:internalName="Dateandtime">
      <xsd:simpleType>
        <xsd:restriction base="dms:DateTime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0aa909-956d-4941-9e8e-d4bf2c5fe97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cb577e23-b539-4cbb-a753-31a04c3d9a02}" ma:internalName="TaxCatchAll" ma:showField="CatchAllData" ma:web="a20aa909-956d-4941-9e8e-d4bf2c5fe9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9a2c2c3-fdcf-4e63-9c12-39b3de610a76">
      <Terms xmlns="http://schemas.microsoft.com/office/infopath/2007/PartnerControls"/>
    </lcf76f155ced4ddcb4097134ff3c332f>
    <TaxCatchAll xmlns="985ec44e-1bab-4c0b-9df0-6ba128686fc9" xsi:nil="true"/>
    <Dateandtime xmlns="99a2c2c3-fdcf-4e63-9c12-39b3de610a7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6EB849-3CBE-4B72-BE6C-9DAF8036DB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a2c2c3-fdcf-4e63-9c12-39b3de610a76"/>
    <ds:schemaRef ds:uri="a20aa909-956d-4941-9e8e-d4bf2c5fe97e"/>
    <ds:schemaRef ds:uri="985ec44e-1bab-4c0b-9df0-6ba128686f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9B681A-7B4F-4F4A-B0EF-C7F1F9F924CC}">
  <ds:schemaRefs>
    <ds:schemaRef ds:uri="http://schemas.microsoft.com/office/2006/metadata/properties"/>
    <ds:schemaRef ds:uri="99a2c2c3-fdcf-4e63-9c12-39b3de610a76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985ec44e-1bab-4c0b-9df0-6ba128686fc9"/>
    <ds:schemaRef ds:uri="http://purl.org/dc/elements/1.1/"/>
    <ds:schemaRef ds:uri="a20aa909-956d-4941-9e8e-d4bf2c5fe97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BF21FEE-9989-40DE-BE03-85BB3170FD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221</Words>
  <Application>Microsoft Office PowerPoint</Application>
  <PresentationFormat>Widescreen</PresentationFormat>
  <Paragraphs>31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Arimo</vt:lpstr>
      <vt:lpstr>Arial</vt:lpstr>
      <vt:lpstr>Calibri</vt:lpstr>
      <vt:lpstr>Calibri Light</vt:lpstr>
      <vt:lpstr>Roboto</vt:lpstr>
      <vt:lpstr>Segoe UI Semilight</vt:lpstr>
      <vt:lpstr>Office Theme</vt:lpstr>
      <vt:lpstr>Water Convention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Carole Mannekens</dc:creator>
  <cp:lastModifiedBy>Hanna Plotnykova</cp:lastModifiedBy>
  <cp:revision>10</cp:revision>
  <dcterms:created xsi:type="dcterms:W3CDTF">2022-09-14T08:48:01Z</dcterms:created>
  <dcterms:modified xsi:type="dcterms:W3CDTF">2022-11-11T17:12:48Z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0x010100B302F79B5BE87D40B73359BB004DC9B5</vt:lpwstr>
  </property>
  <property fmtid="{D5CDD505-2E9C-101B-9397-08002B2CF9AE}" pid="3" name="MediaServiceImageTags">
    <vt:lpwstr/>
  </property>
</Properties>
</file>